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67" r:id="rId2"/>
    <p:sldId id="256" r:id="rId3"/>
    <p:sldId id="257" r:id="rId4"/>
    <p:sldId id="258" r:id="rId5"/>
    <p:sldId id="259" r:id="rId6"/>
    <p:sldId id="261" r:id="rId7"/>
    <p:sldId id="262" r:id="rId8"/>
    <p:sldId id="265" r:id="rId9"/>
    <p:sldId id="263" r:id="rId10"/>
    <p:sldId id="264" r:id="rId11"/>
    <p:sldId id="266" r:id="rId12"/>
    <p:sldId id="271" r:id="rId13"/>
    <p:sldId id="272" r:id="rId14"/>
    <p:sldId id="273" r:id="rId15"/>
    <p:sldId id="270" r:id="rId16"/>
    <p:sldId id="275" r:id="rId17"/>
    <p:sldId id="274" r:id="rId18"/>
    <p:sldId id="276" r:id="rId19"/>
    <p:sldId id="277" r:id="rId20"/>
    <p:sldId id="279" r:id="rId21"/>
    <p:sldId id="280" r:id="rId22"/>
    <p:sldId id="281" r:id="rId23"/>
    <p:sldId id="28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57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A0C703-A194-4DE7-BC20-F6453D7CDA9C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D3D19-7D1B-41A9-9F1D-2E84EF35F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CCAF-2906-4621-AB50-4A7507471C7B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882D5-D25E-49BE-A14E-0C9D7CE4F1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CCAF-2906-4621-AB50-4A7507471C7B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882D5-D25E-49BE-A14E-0C9D7CE4F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CCAF-2906-4621-AB50-4A7507471C7B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882D5-D25E-49BE-A14E-0C9D7CE4F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CCAF-2906-4621-AB50-4A7507471C7B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882D5-D25E-49BE-A14E-0C9D7CE4F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CCAF-2906-4621-AB50-4A7507471C7B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882D5-D25E-49BE-A14E-0C9D7CE4F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CCAF-2906-4621-AB50-4A7507471C7B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882D5-D25E-49BE-A14E-0C9D7CE4F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CCAF-2906-4621-AB50-4A7507471C7B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882D5-D25E-49BE-A14E-0C9D7CE4F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CCAF-2906-4621-AB50-4A7507471C7B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882D5-D25E-49BE-A14E-0C9D7CE4F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CCAF-2906-4621-AB50-4A7507471C7B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882D5-D25E-49BE-A14E-0C9D7CE4F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CCAF-2906-4621-AB50-4A7507471C7B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882D5-D25E-49BE-A14E-0C9D7CE4F1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CBECCAF-2906-4621-AB50-4A7507471C7B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A9882D5-D25E-49BE-A14E-0C9D7CE4F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CBECCAF-2906-4621-AB50-4A7507471C7B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A9882D5-D25E-49BE-A14E-0C9D7CE4F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/>
              <a:t>COMPASS Parents</a:t>
            </a:r>
            <a:endParaRPr lang="en-US" sz="72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/>
              <a:t>Welcome</a:t>
            </a:r>
            <a:endParaRPr lang="en-US" sz="72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b="1" i="1" dirty="0" smtClean="0"/>
              <a:t>Chalk Talk</a:t>
            </a:r>
          </a:p>
          <a:p>
            <a:pPr>
              <a:buNone/>
            </a:pPr>
            <a:endParaRPr lang="en-US" sz="3600" b="1" dirty="0" smtClean="0"/>
          </a:p>
          <a:p>
            <a:r>
              <a:rPr lang="en-US" sz="3600" b="1" dirty="0" smtClean="0"/>
              <a:t>What is going well?</a:t>
            </a:r>
          </a:p>
          <a:p>
            <a:endParaRPr lang="en-US" sz="3600" b="1" dirty="0" smtClean="0"/>
          </a:p>
          <a:p>
            <a:r>
              <a:rPr lang="en-US" sz="3600" b="1" dirty="0" smtClean="0"/>
              <a:t>What could we do better?</a:t>
            </a:r>
          </a:p>
          <a:p>
            <a:pPr>
              <a:buNone/>
            </a:pPr>
            <a:endParaRPr lang="en-US" sz="3600" b="1" dirty="0" smtClean="0"/>
          </a:p>
          <a:p>
            <a:r>
              <a:rPr lang="en-US" sz="3600" b="1" dirty="0" smtClean="0"/>
              <a:t>Suggestions…</a:t>
            </a:r>
            <a:endParaRPr lang="en-US" sz="3600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and Mindset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sz="3600" dirty="0" smtClean="0"/>
              <a:t>The Secret to Raising Smart Kids</a:t>
            </a:r>
            <a:endParaRPr lang="en-US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Motivation</a:t>
            </a: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654808" cy="457200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Why do you think your child struggles with motivation?</a:t>
            </a:r>
          </a:p>
          <a:p>
            <a:endParaRPr lang="en-US" sz="2800" dirty="0" smtClean="0"/>
          </a:p>
          <a:p>
            <a:r>
              <a:rPr lang="en-US" sz="2800" b="1" dirty="0" smtClean="0"/>
              <a:t>How  do you try to motivate him/her?</a:t>
            </a:r>
          </a:p>
          <a:p>
            <a:endParaRPr lang="en-US" sz="2800" b="1" dirty="0" smtClean="0"/>
          </a:p>
          <a:p>
            <a:pPr algn="r"/>
            <a:r>
              <a:rPr lang="en-US" sz="2400" b="1" i="1" dirty="0" smtClean="0"/>
              <a:t>Affinity Protocol</a:t>
            </a:r>
            <a:endParaRPr lang="en-US" sz="2400" b="1" i="1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idx="1"/>
          </p:nvPr>
        </p:nvSpPr>
        <p:spPr/>
      </p:sp>
      <p:pic>
        <p:nvPicPr>
          <p:cNvPr id="13" name="Picture 7" descr="C:\Documents and Settings\salindburg\Local Settings\Temporary Internet Files\Content.IE5\1VQVIQ39\MP90043955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600200"/>
            <a:ext cx="3379870" cy="506257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be motivated…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 task must have value.</a:t>
            </a:r>
          </a:p>
          <a:p>
            <a:endParaRPr lang="en-US" b="1" dirty="0" smtClean="0"/>
          </a:p>
          <a:p>
            <a:r>
              <a:rPr lang="en-US" b="1" dirty="0" smtClean="0"/>
              <a:t>There must be beneficial outcomes.</a:t>
            </a:r>
          </a:p>
          <a:p>
            <a:endParaRPr lang="en-US" b="1" dirty="0" smtClean="0"/>
          </a:p>
          <a:p>
            <a:r>
              <a:rPr lang="en-US" b="1" dirty="0" smtClean="0"/>
              <a:t>The student must believe they have the skills to accomplish the task.</a:t>
            </a:r>
          </a:p>
          <a:p>
            <a:endParaRPr lang="en-US" b="1" dirty="0" smtClean="0"/>
          </a:p>
          <a:p>
            <a:r>
              <a:rPr lang="en-US" b="1" dirty="0" smtClean="0"/>
              <a:t>They need to be able to set goals and apply strategies for success.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do you do what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0" name="Picture 2" descr="C:\Documents and Settings\salindburg\Local Settings\Temporary Internet Files\Content.IE5\1VQVIQ39\MC90043154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133600"/>
            <a:ext cx="4190857" cy="4190857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Three Task Values						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Attainment </a:t>
            </a:r>
            <a:r>
              <a:rPr lang="en-US" sz="4000" b="1" dirty="0" smtClean="0"/>
              <a:t>– </a:t>
            </a:r>
            <a:r>
              <a:rPr lang="en-US" sz="4000" b="1" i="1" dirty="0" smtClean="0"/>
              <a:t>identity</a:t>
            </a:r>
          </a:p>
          <a:p>
            <a:endParaRPr lang="en-US" sz="4000" b="1" dirty="0" smtClean="0"/>
          </a:p>
          <a:p>
            <a:r>
              <a:rPr lang="en-US" sz="4000" b="1" dirty="0" smtClean="0"/>
              <a:t>Utility – </a:t>
            </a:r>
            <a:r>
              <a:rPr lang="en-US" sz="4000" b="1" i="1" dirty="0" smtClean="0"/>
              <a:t>usefulness now and in the future</a:t>
            </a:r>
          </a:p>
          <a:p>
            <a:endParaRPr lang="en-US" sz="4000" b="1" dirty="0" smtClean="0"/>
          </a:p>
          <a:p>
            <a:r>
              <a:rPr lang="en-US" sz="4000" b="1" dirty="0" smtClean="0"/>
              <a:t>Intrinsic – </a:t>
            </a:r>
            <a:r>
              <a:rPr lang="en-US" sz="4000" b="1" i="1" dirty="0" smtClean="0"/>
              <a:t>interest and relevance</a:t>
            </a:r>
            <a:endParaRPr lang="en-US" sz="4000" b="1" i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Either – Or </a:t>
            </a:r>
            <a:r>
              <a:rPr lang="en-US" i="1" dirty="0" smtClean="0"/>
              <a:t>and hopefully </a:t>
            </a:r>
            <a:r>
              <a:rPr lang="en-US" dirty="0" smtClean="0"/>
              <a:t>BOTH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EITHER the person enjoys the activity</a:t>
            </a:r>
          </a:p>
          <a:p>
            <a:endParaRPr lang="en-US" b="1" dirty="0" smtClean="0"/>
          </a:p>
          <a:p>
            <a:r>
              <a:rPr lang="en-US" b="1" dirty="0" smtClean="0"/>
              <a:t>OR they value the outcome/by-product</a:t>
            </a:r>
          </a:p>
          <a:p>
            <a:endParaRPr lang="en-US" b="1" dirty="0" smtClean="0"/>
          </a:p>
          <a:p>
            <a:pPr>
              <a:buNone/>
            </a:pPr>
            <a:r>
              <a:rPr lang="en-US" b="1" dirty="0" smtClean="0"/>
              <a:t>				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 algn="r">
              <a:buNone/>
            </a:pPr>
            <a:r>
              <a:rPr lang="en-US" b="1" dirty="0" smtClean="0"/>
              <a:t>	</a:t>
            </a:r>
            <a:r>
              <a:rPr lang="en-US" b="1" i="1" dirty="0" smtClean="0"/>
              <a:t>And hopefully they </a:t>
            </a:r>
            <a:r>
              <a:rPr lang="en-US" b="1" i="1" dirty="0" smtClean="0"/>
              <a:t>do</a:t>
            </a:r>
            <a:r>
              <a:rPr lang="en-US" b="1" i="1" dirty="0" smtClean="0"/>
              <a:t> </a:t>
            </a:r>
            <a:r>
              <a:rPr lang="en-US" b="1" dirty="0" smtClean="0"/>
              <a:t>BOTH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to do…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Help your child to see the long term benefits -  </a:t>
            </a:r>
            <a:r>
              <a:rPr lang="en-US" b="1" i="1" dirty="0" smtClean="0"/>
              <a:t>explain why it is important</a:t>
            </a:r>
          </a:p>
          <a:p>
            <a:endParaRPr lang="en-US" b="1" dirty="0" smtClean="0"/>
          </a:p>
          <a:p>
            <a:r>
              <a:rPr lang="en-US" b="1" dirty="0" smtClean="0"/>
              <a:t>Focus on strengths and interests</a:t>
            </a:r>
          </a:p>
          <a:p>
            <a:endParaRPr lang="en-US" b="1" dirty="0" smtClean="0"/>
          </a:p>
          <a:p>
            <a:r>
              <a:rPr lang="en-US" b="1" dirty="0" smtClean="0"/>
              <a:t>Relate it to the real world – </a:t>
            </a:r>
            <a:r>
              <a:rPr lang="en-US" b="1" i="1" dirty="0" smtClean="0"/>
              <a:t>make it real</a:t>
            </a:r>
          </a:p>
          <a:p>
            <a:endParaRPr lang="en-US" b="1" dirty="0" smtClean="0"/>
          </a:p>
          <a:p>
            <a:r>
              <a:rPr lang="en-US" b="1" dirty="0" smtClean="0"/>
              <a:t>Encourage self-advocacy – </a:t>
            </a:r>
            <a:r>
              <a:rPr lang="en-US" b="1" i="1" dirty="0" smtClean="0"/>
              <a:t>choice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to do…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Review growth and improvement</a:t>
            </a:r>
          </a:p>
          <a:p>
            <a:endParaRPr lang="en-US" b="1" dirty="0" smtClean="0"/>
          </a:p>
          <a:p>
            <a:r>
              <a:rPr lang="en-US" b="1" dirty="0" smtClean="0"/>
              <a:t>Compete with yourself</a:t>
            </a:r>
          </a:p>
          <a:p>
            <a:endParaRPr lang="en-US" b="1" dirty="0" smtClean="0"/>
          </a:p>
          <a:p>
            <a:r>
              <a:rPr lang="en-US" b="1" dirty="0" smtClean="0"/>
              <a:t>Encourage challenge</a:t>
            </a:r>
          </a:p>
          <a:p>
            <a:endParaRPr lang="en-US" b="1" dirty="0" smtClean="0"/>
          </a:p>
          <a:p>
            <a:r>
              <a:rPr lang="en-US" b="1" dirty="0" smtClean="0"/>
              <a:t>Provide specific feedback</a:t>
            </a:r>
          </a:p>
          <a:p>
            <a:endParaRPr lang="en-US" b="1" dirty="0" smtClean="0"/>
          </a:p>
          <a:p>
            <a:r>
              <a:rPr lang="en-US" b="1" i="1" dirty="0" smtClean="0"/>
              <a:t>Understand that success is built on effort!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believe?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No matter how much intelligence you may have, you can always change it quite a bit.</a:t>
            </a:r>
          </a:p>
          <a:p>
            <a:endParaRPr lang="en-US" b="1" dirty="0" smtClean="0"/>
          </a:p>
          <a:p>
            <a:r>
              <a:rPr lang="en-US" b="1" dirty="0" smtClean="0"/>
              <a:t>You can do things differently, but the important parts of who you are can’t really be changed.</a:t>
            </a:r>
            <a:endParaRPr lang="en-US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18872"/>
            <a:ext cx="8458200" cy="1636776"/>
          </a:xfrm>
        </p:spPr>
        <p:txBody>
          <a:bodyPr/>
          <a:lstStyle/>
          <a:p>
            <a:r>
              <a:rPr lang="en-US" dirty="0" smtClean="0"/>
              <a:t>What are the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0" y="1752600"/>
            <a:ext cx="8763000" cy="1447800"/>
          </a:xfrm>
        </p:spPr>
        <p:txBody>
          <a:bodyPr>
            <a:normAutofit/>
          </a:bodyPr>
          <a:lstStyle/>
          <a:p>
            <a:pPr algn="r"/>
            <a:r>
              <a:rPr lang="en-US" sz="4400" dirty="0" smtClean="0"/>
              <a:t>Common Core State Standards?</a:t>
            </a:r>
            <a:endParaRPr lang="en-US" sz="4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Mindset	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 smtClean="0"/>
              <a:t>Fixed	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 need to look smart </a:t>
            </a:r>
          </a:p>
          <a:p>
            <a:r>
              <a:rPr lang="en-US" sz="2800" dirty="0" smtClean="0"/>
              <a:t>If I have to work hard, I’m not smart</a:t>
            </a:r>
          </a:p>
          <a:p>
            <a:r>
              <a:rPr lang="en-US" sz="2800" dirty="0" smtClean="0"/>
              <a:t>A bad grade is because I’m not smart enough – I will now avoid that kind of challenge.</a:t>
            </a:r>
            <a:endParaRPr lang="en-US" sz="28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Growth</a:t>
            </a:r>
            <a:endParaRPr lang="en-US" sz="360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Learning more important than good grades</a:t>
            </a:r>
          </a:p>
          <a:p>
            <a:r>
              <a:rPr lang="en-US" sz="2800" dirty="0" smtClean="0"/>
              <a:t>The harder you try, the better you become</a:t>
            </a:r>
          </a:p>
          <a:p>
            <a:r>
              <a:rPr lang="en-US" sz="2800" dirty="0" smtClean="0"/>
              <a:t>Even geniuses have to work hard for their great accomplishments</a:t>
            </a:r>
            <a:endParaRPr lang="en-US" sz="2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about the effort…		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 failure is an opportunity to learn.</a:t>
            </a:r>
          </a:p>
          <a:p>
            <a:endParaRPr lang="en-US" b="1" dirty="0" smtClean="0"/>
          </a:p>
          <a:p>
            <a:r>
              <a:rPr lang="en-US" b="1" dirty="0" smtClean="0"/>
              <a:t>Mistakes are problems to be solved.</a:t>
            </a:r>
          </a:p>
          <a:p>
            <a:endParaRPr lang="en-US" dirty="0" smtClean="0"/>
          </a:p>
          <a:p>
            <a:r>
              <a:rPr lang="en-US" b="1" i="1" dirty="0" smtClean="0"/>
              <a:t>“Great accomplishments are typically the result of years of passion and dedication not something that flows naturally from a gift.”</a:t>
            </a:r>
          </a:p>
          <a:p>
            <a:pPr algn="r">
              <a:buNone/>
            </a:pPr>
            <a:r>
              <a:rPr lang="en-US" b="1" i="1" dirty="0" smtClean="0"/>
              <a:t>Carol </a:t>
            </a:r>
            <a:r>
              <a:rPr lang="en-US" b="1" i="1" dirty="0" err="1" smtClean="0"/>
              <a:t>Dweck</a:t>
            </a:r>
            <a:endParaRPr lang="en-US" b="1" i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should we do?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Praise effort over intelligence.</a:t>
            </a:r>
          </a:p>
          <a:p>
            <a:endParaRPr lang="en-US" b="1" dirty="0" smtClean="0"/>
          </a:p>
          <a:p>
            <a:r>
              <a:rPr lang="en-US" b="1" dirty="0" smtClean="0"/>
              <a:t>Be specific about our praise.</a:t>
            </a:r>
          </a:p>
          <a:p>
            <a:endParaRPr lang="en-US" b="1" dirty="0" smtClean="0"/>
          </a:p>
          <a:p>
            <a:r>
              <a:rPr lang="en-US" b="1" dirty="0" smtClean="0"/>
              <a:t>Encourage challenge and growth.</a:t>
            </a:r>
          </a:p>
          <a:p>
            <a:endParaRPr lang="en-US" b="1" dirty="0" smtClean="0"/>
          </a:p>
          <a:p>
            <a:r>
              <a:rPr lang="en-US" b="1" dirty="0" smtClean="0"/>
              <a:t>Tell success stories that emphasize hard work</a:t>
            </a:r>
          </a:p>
          <a:p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Thanks </a:t>
            </a:r>
            <a:r>
              <a:rPr lang="en-US" dirty="0" smtClean="0"/>
              <a:t>for coming!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914400"/>
          </a:xfrm>
        </p:spPr>
        <p:txBody>
          <a:bodyPr>
            <a:normAutofit/>
          </a:bodyPr>
          <a:lstStyle/>
          <a:p>
            <a:pPr algn="ctr"/>
            <a:r>
              <a:rPr lang="en-US" sz="3200" i="1" dirty="0" smtClean="0"/>
              <a:t>Please turn in an Exit Ticket with your thoughts.</a:t>
            </a:r>
            <a:endParaRPr lang="en-US" sz="3200" i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should our students know and be able to do?</a:t>
            </a:r>
            <a:endParaRPr lang="en-US" dirty="0"/>
          </a:p>
        </p:txBody>
      </p:sp>
      <p:pic>
        <p:nvPicPr>
          <p:cNvPr id="5" name="Content Placeholder 4" descr="Common_Core_State_Standard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1" y="2133600"/>
            <a:ext cx="7629924" cy="274320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Montana Common Core Standards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0291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   </a:t>
            </a:r>
          </a:p>
          <a:p>
            <a:pPr>
              <a:buNone/>
            </a:pPr>
            <a:r>
              <a:rPr lang="en-US" sz="3600" dirty="0" smtClean="0"/>
              <a:t>    for 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English Language Arts and Literacy in History/Social Studies, Science, and Technical Subjects </a:t>
            </a:r>
            <a:r>
              <a:rPr lang="en-US" sz="3600" dirty="0" smtClean="0"/>
              <a:t>and 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Mathematical Practice and Content </a:t>
            </a:r>
            <a:r>
              <a:rPr lang="en-US" sz="3600" b="1" dirty="0" smtClean="0"/>
              <a:t>define </a:t>
            </a:r>
            <a:r>
              <a:rPr lang="en-US" sz="3600" b="1" i="1" u="sng" dirty="0" smtClean="0"/>
              <a:t>what students should understand and be able to do</a:t>
            </a:r>
            <a:r>
              <a:rPr lang="en-US" sz="3600" b="1" dirty="0" smtClean="0"/>
              <a:t>. </a:t>
            </a:r>
            <a:endParaRPr lang="en-US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Montana Common Core State Standards…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establish high expectations </a:t>
            </a:r>
            <a:r>
              <a:rPr lang="en-US" dirty="0" smtClean="0"/>
              <a:t>for student learning and achievement that will </a:t>
            </a:r>
            <a:r>
              <a:rPr lang="en-US" b="1" dirty="0" smtClean="0"/>
              <a:t>enable all students to be competitive </a:t>
            </a:r>
            <a:r>
              <a:rPr lang="en-US" dirty="0" smtClean="0"/>
              <a:t>on a district, state, national and global scale.</a:t>
            </a:r>
          </a:p>
          <a:p>
            <a:endParaRPr lang="en-US" dirty="0" smtClean="0"/>
          </a:p>
          <a:p>
            <a:r>
              <a:rPr lang="en-US" dirty="0" smtClean="0"/>
              <a:t>ensuring every student is </a:t>
            </a:r>
            <a:r>
              <a:rPr lang="en-US" b="1" dirty="0" smtClean="0"/>
              <a:t>college and career ready</a:t>
            </a:r>
            <a:r>
              <a:rPr lang="en-US" dirty="0" smtClean="0"/>
              <a:t> at the end of high school.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6152"/>
          </a:xfrm>
        </p:spPr>
        <p:txBody>
          <a:bodyPr>
            <a:noAutofit/>
          </a:bodyPr>
          <a:lstStyle/>
          <a:p>
            <a:r>
              <a:rPr lang="en-US" sz="2800" dirty="0" smtClean="0"/>
              <a:t>Students Who are College and Career Ready in Reading, Writing, Speaking, Listening, and Language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763000" cy="49530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b="1" dirty="0" smtClean="0"/>
              <a:t>They demonstrate independence. </a:t>
            </a:r>
          </a:p>
          <a:p>
            <a:endParaRPr lang="en-US" b="1" dirty="0" smtClean="0"/>
          </a:p>
          <a:p>
            <a:r>
              <a:rPr lang="en-US" b="1" dirty="0" smtClean="0"/>
              <a:t>They build strong content knowledge. </a:t>
            </a:r>
          </a:p>
          <a:p>
            <a:endParaRPr lang="en-US" b="1" dirty="0" smtClean="0"/>
          </a:p>
          <a:p>
            <a:r>
              <a:rPr lang="en-US" b="1" dirty="0" smtClean="0"/>
              <a:t>They respond to the varying demands of audience, task, purpose, and discipline. </a:t>
            </a:r>
          </a:p>
          <a:p>
            <a:endParaRPr lang="en-US" b="1" dirty="0" smtClean="0"/>
          </a:p>
          <a:p>
            <a:r>
              <a:rPr lang="en-US" b="1" dirty="0" smtClean="0"/>
              <a:t>They comprehend as well as critique. </a:t>
            </a:r>
            <a:endParaRPr lang="en-US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Students Who are College and Career Ready in Reading, Writing, Speaking, Listening, and Language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495800"/>
          </a:xfrm>
        </p:spPr>
        <p:txBody>
          <a:bodyPr/>
          <a:lstStyle/>
          <a:p>
            <a:r>
              <a:rPr lang="en-US" b="1" dirty="0" smtClean="0"/>
              <a:t>They value evidence.</a:t>
            </a:r>
            <a:endParaRPr lang="en-US" dirty="0" smtClean="0"/>
          </a:p>
          <a:p>
            <a:endParaRPr lang="en-US" b="1" dirty="0" smtClean="0"/>
          </a:p>
          <a:p>
            <a:r>
              <a:rPr lang="en-US" b="1" dirty="0" smtClean="0"/>
              <a:t>They use technology and digital media strategically and capably. </a:t>
            </a:r>
          </a:p>
          <a:p>
            <a:endParaRPr lang="en-US" b="1" dirty="0" smtClean="0"/>
          </a:p>
          <a:p>
            <a:r>
              <a:rPr lang="en-US" b="1" dirty="0" smtClean="0"/>
              <a:t>They come to understand other perspectives and cultures. 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Montana Mathematics Standards for Mathematical Practice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5333999"/>
          </a:xfrm>
        </p:spPr>
        <p:txBody>
          <a:bodyPr>
            <a:normAutofit/>
          </a:bodyPr>
          <a:lstStyle/>
          <a:p>
            <a:r>
              <a:rPr lang="en-US" b="1" dirty="0" smtClean="0"/>
              <a:t>Make sense of problems and persevere in solving them. </a:t>
            </a:r>
          </a:p>
          <a:p>
            <a:r>
              <a:rPr lang="en-US" b="1" dirty="0" smtClean="0"/>
              <a:t>Reason abstractly and quantitatively. </a:t>
            </a:r>
          </a:p>
          <a:p>
            <a:r>
              <a:rPr lang="en-US" b="1" dirty="0" smtClean="0"/>
              <a:t>Construct viable arguments and critique the reasoning of others. </a:t>
            </a:r>
          </a:p>
          <a:p>
            <a:r>
              <a:rPr lang="en-US" b="1" dirty="0" smtClean="0"/>
              <a:t>Model with mathematics.</a:t>
            </a:r>
          </a:p>
          <a:p>
            <a:r>
              <a:rPr lang="en-US" b="1" dirty="0" smtClean="0"/>
              <a:t> Use appropriate tools strategically.</a:t>
            </a:r>
          </a:p>
          <a:p>
            <a:r>
              <a:rPr lang="en-US" b="1" dirty="0" smtClean="0"/>
              <a:t> Attend to precision. Look for and express regularity in repeated reasoning. </a:t>
            </a:r>
          </a:p>
          <a:p>
            <a:pPr>
              <a:buNone/>
            </a:pPr>
            <a:r>
              <a:rPr lang="en-US" b="1" dirty="0" smtClean="0"/>
              <a:t> 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MCPS Curriculum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sz="3600" dirty="0" smtClean="0"/>
              <a:t>Your thoughts and opinions…</a:t>
            </a:r>
            <a:endParaRPr lang="en-US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618</TotalTime>
  <Words>647</Words>
  <Application>Microsoft Office PowerPoint</Application>
  <PresentationFormat>On-screen Show (4:3)</PresentationFormat>
  <Paragraphs>133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Module</vt:lpstr>
      <vt:lpstr>COMPASS Parents</vt:lpstr>
      <vt:lpstr>What are the</vt:lpstr>
      <vt:lpstr>What should our students know and be able to do?</vt:lpstr>
      <vt:lpstr>The Montana Common Core Standards …</vt:lpstr>
      <vt:lpstr>The Montana Common Core State Standards…</vt:lpstr>
      <vt:lpstr>Students Who are College and Career Ready in Reading, Writing, Speaking, Listening, and Language </vt:lpstr>
      <vt:lpstr>Students Who are College and Career Ready in Reading, Writing, Speaking, Listening, and Language </vt:lpstr>
      <vt:lpstr>Montana Mathematics Standards for Mathematical Practice </vt:lpstr>
      <vt:lpstr>MCPS Curriculum</vt:lpstr>
      <vt:lpstr>Questions:</vt:lpstr>
      <vt:lpstr>Motivation and Mindset</vt:lpstr>
      <vt:lpstr>Motivation  </vt:lpstr>
      <vt:lpstr>To be motivated…</vt:lpstr>
      <vt:lpstr>Why do you do what you?</vt:lpstr>
      <vt:lpstr> Three Task Values       </vt:lpstr>
      <vt:lpstr>Either – Or and hopefully BOTH</vt:lpstr>
      <vt:lpstr>What to do…  </vt:lpstr>
      <vt:lpstr>What to do…  </vt:lpstr>
      <vt:lpstr>What do you believe?  </vt:lpstr>
      <vt:lpstr>Mindset </vt:lpstr>
      <vt:lpstr>It’s about the effort…  </vt:lpstr>
      <vt:lpstr>What should we do?</vt:lpstr>
      <vt:lpstr>Thanks for coming! </vt:lpstr>
    </vt:vector>
  </TitlesOfParts>
  <Company>Missoula County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Core State Standards?</dc:title>
  <dc:creator>salindburg</dc:creator>
  <cp:lastModifiedBy>salindburg</cp:lastModifiedBy>
  <cp:revision>28</cp:revision>
  <dcterms:created xsi:type="dcterms:W3CDTF">2012-05-03T03:28:55Z</dcterms:created>
  <dcterms:modified xsi:type="dcterms:W3CDTF">2012-05-03T23:45:49Z</dcterms:modified>
</cp:coreProperties>
</file>